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1"/>
  </p:notesMasterIdLst>
  <p:sldIdLst>
    <p:sldId id="256" r:id="rId2"/>
    <p:sldId id="270" r:id="rId3"/>
    <p:sldId id="294" r:id="rId4"/>
    <p:sldId id="271" r:id="rId5"/>
    <p:sldId id="293" r:id="rId6"/>
    <p:sldId id="274" r:id="rId7"/>
    <p:sldId id="272" r:id="rId8"/>
    <p:sldId id="257" r:id="rId9"/>
    <p:sldId id="258" r:id="rId10"/>
    <p:sldId id="259" r:id="rId11"/>
    <p:sldId id="262" r:id="rId12"/>
    <p:sldId id="264" r:id="rId13"/>
    <p:sldId id="263" r:id="rId14"/>
    <p:sldId id="261" r:id="rId15"/>
    <p:sldId id="260" r:id="rId16"/>
    <p:sldId id="265" r:id="rId17"/>
    <p:sldId id="268" r:id="rId18"/>
    <p:sldId id="275" r:id="rId19"/>
    <p:sldId id="276" r:id="rId20"/>
    <p:sldId id="281" r:id="rId21"/>
    <p:sldId id="277" r:id="rId22"/>
    <p:sldId id="267" r:id="rId23"/>
    <p:sldId id="266" r:id="rId24"/>
    <p:sldId id="279" r:id="rId25"/>
    <p:sldId id="280" r:id="rId26"/>
    <p:sldId id="292" r:id="rId27"/>
    <p:sldId id="282" r:id="rId28"/>
    <p:sldId id="278" r:id="rId29"/>
    <p:sldId id="273" r:id="rId30"/>
    <p:sldId id="283" r:id="rId31"/>
    <p:sldId id="284" r:id="rId32"/>
    <p:sldId id="269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tle Frenvik Sveen" initials="AFS" lastIdx="1" clrIdx="0">
    <p:extLst>
      <p:ext uri="{19B8F6BF-5375-455C-9EA6-DF929625EA0E}">
        <p15:presenceInfo xmlns:p15="http://schemas.microsoft.com/office/powerpoint/2012/main" userId="S-1-5-21-3973571793-3733418181-3947615457-53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72672" autoAdjust="0"/>
  </p:normalViewPr>
  <p:slideViewPr>
    <p:cSldViewPr snapToGrid="0">
      <p:cViewPr varScale="1">
        <p:scale>
          <a:sx n="112" d="100"/>
          <a:sy n="112" d="100"/>
        </p:scale>
        <p:origin x="2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B1E0F-D44C-42ED-A5E2-434A77E29CD8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13558-8D9C-4831-8300-767442B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1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Skal</a:t>
            </a:r>
            <a:r>
              <a:rPr lang="en-US" baseline="0" dirty="0" smtClean="0"/>
              <a:t> se på </a:t>
            </a:r>
            <a:r>
              <a:rPr lang="en-US" baseline="0" dirty="0" err="1" smtClean="0"/>
              <a:t>offentlige</a:t>
            </a:r>
            <a:r>
              <a:rPr lang="en-US" baseline="0" dirty="0" smtClean="0"/>
              <a:t>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Prøve</a:t>
            </a:r>
            <a:r>
              <a:rPr lang="en-US" baseline="0" dirty="0" smtClean="0"/>
              <a:t> å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fornuftig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deler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13558-8D9C-4831-8300-767442BD42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49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13558-8D9C-4831-8300-767442BD42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42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3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58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2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5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7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3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5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Klikk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29D52-C9E2-4CE1-A03A-69CC4A9F8E84}" type="datetimeFigureOut">
              <a:rPr lang="en-US" smtClean="0"/>
              <a:t>10/27/2016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74B20-FE10-4B0D-BAC6-1ADC31BDC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391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hreejs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norgeibilder.no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frab.fossgis-konferenz.de/en/foss4g-2016/public/events/1201" TargetMode="External"/><Relationship Id="rId2" Type="http://schemas.openxmlformats.org/officeDocument/2006/relationships/hyperlink" Target="http://frab.fossgis-konferenz.de/en/foss4g-2016/public/events/118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pbox.com/blog/population-inspector/" TargetMode="External"/><Relationship Id="rId4" Type="http://schemas.openxmlformats.org/officeDocument/2006/relationships/hyperlink" Target="http://frab.fossgis-konferenz.de/en/foss4g-2016/public/events/1166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tlefren/wxs3map" TargetMode="External"/><Relationship Id="rId13" Type="http://schemas.openxmlformats.org/officeDocument/2006/relationships/hyperlink" Target="https://github.com/atlefren/hack5no2016_journalistkurs" TargetMode="External"/><Relationship Id="rId3" Type="http://schemas.openxmlformats.org/officeDocument/2006/relationships/hyperlink" Target="https://carto.com/docs/tutorials/create_map_cartodbjs/" TargetMode="External"/><Relationship Id="rId7" Type="http://schemas.openxmlformats.org/officeDocument/2006/relationships/hyperlink" Target="https://github.com/d3/d3/blob/master/API.md#geographies-d3-geo" TargetMode="External"/><Relationship Id="rId12" Type="http://schemas.openxmlformats.org/officeDocument/2006/relationships/hyperlink" Target="http://leafletjs.com/reference-1.0.0.html" TargetMode="External"/><Relationship Id="rId2" Type="http://schemas.openxmlformats.org/officeDocument/2006/relationships/hyperlink" Target="http://duspviz.mit.edu/d3-workshop/mapping-data-with-d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esiumjs.org/" TargetMode="External"/><Relationship Id="rId11" Type="http://schemas.openxmlformats.org/officeDocument/2006/relationships/hyperlink" Target="https://carto.com/" TargetMode="External"/><Relationship Id="rId5" Type="http://schemas.openxmlformats.org/officeDocument/2006/relationships/hyperlink" Target="https://github.com/atlefren/sosi.js" TargetMode="External"/><Relationship Id="rId15" Type="http://schemas.openxmlformats.org/officeDocument/2006/relationships/hyperlink" Target="https://overpass-turbo.eu/" TargetMode="External"/><Relationship Id="rId10" Type="http://schemas.openxmlformats.org/officeDocument/2006/relationships/hyperlink" Target="http://geojson.io/" TargetMode="External"/><Relationship Id="rId4" Type="http://schemas.openxmlformats.org/officeDocument/2006/relationships/hyperlink" Target="http://turfjs.org/" TargetMode="External"/><Relationship Id="rId9" Type="http://schemas.openxmlformats.org/officeDocument/2006/relationships/hyperlink" Target="http://geojson.org/" TargetMode="External"/><Relationship Id="rId14" Type="http://schemas.openxmlformats.org/officeDocument/2006/relationships/hyperlink" Target="http://data.kartverket.n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urfjs.org/" TargetMode="External"/><Relationship Id="rId2" Type="http://schemas.openxmlformats.org/officeDocument/2006/relationships/hyperlink" Target="http://geojson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4837814"/>
          </a:xfrm>
        </p:spPr>
        <p:txBody>
          <a:bodyPr>
            <a:noAutofit/>
          </a:bodyPr>
          <a:lstStyle/>
          <a:p>
            <a:r>
              <a:rPr lang="nb-NO" sz="11000" dirty="0" smtClean="0"/>
              <a:t>«Avansert» Journalistkurs</a:t>
            </a:r>
            <a:endParaRPr lang="en-US" sz="11000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652954" y="5474677"/>
            <a:ext cx="9134316" cy="1095087"/>
          </a:xfrm>
        </p:spPr>
        <p:txBody>
          <a:bodyPr>
            <a:noAutofit/>
          </a:bodyPr>
          <a:lstStyle/>
          <a:p>
            <a:r>
              <a:rPr lang="en-US" sz="1800" dirty="0" smtClean="0"/>
              <a:t>Atle Frenvik Sveen, Norkart AS</a:t>
            </a:r>
          </a:p>
          <a:p>
            <a:r>
              <a:rPr lang="nb-NO" sz="1800" dirty="0" smtClean="0"/>
              <a:t>Atle.sveen@norkart.no</a:t>
            </a:r>
            <a:endParaRPr lang="en-US" sz="1800" dirty="0" smtClean="0"/>
          </a:p>
          <a:p>
            <a:r>
              <a:rPr lang="en-US" sz="1800" dirty="0" smtClean="0"/>
              <a:t>@</a:t>
            </a:r>
            <a:r>
              <a:rPr lang="en-US" sz="1800" dirty="0" err="1" smtClean="0"/>
              <a:t>atlefren</a:t>
            </a:r>
            <a:endParaRPr lang="en-US" sz="1800" dirty="0"/>
          </a:p>
        </p:txBody>
      </p:sp>
      <p:pic>
        <p:nvPicPr>
          <p:cNvPr id="4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599" y="5924668"/>
            <a:ext cx="3605401" cy="933332"/>
          </a:xfrm>
          <a:prstGeom prst="rect">
            <a:avLst/>
          </a:prstGeom>
          <a:solidFill>
            <a:srgbClr val="000000"/>
          </a:solidFill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035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Kart i 3d – hvorfor ikke?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Lengre utviklingstid</a:t>
            </a:r>
          </a:p>
          <a:p>
            <a:r>
              <a:rPr lang="nb-NO" dirty="0" smtClean="0"/>
              <a:t>Større datamengder</a:t>
            </a:r>
          </a:p>
          <a:p>
            <a:r>
              <a:rPr lang="nb-NO" dirty="0" smtClean="0"/>
              <a:t>Uvant </a:t>
            </a:r>
            <a:r>
              <a:rPr lang="nb-NO" dirty="0" err="1" smtClean="0"/>
              <a:t>grensensitt</a:t>
            </a:r>
            <a:endParaRPr lang="nb-NO" dirty="0" smtClean="0"/>
          </a:p>
          <a:p>
            <a:r>
              <a:rPr lang="nb-NO" dirty="0" smtClean="0"/>
              <a:t>Større krav til klient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 smtClean="0"/>
              <a:t>Plugins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7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.imgflip.com/1cvztq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2405856"/>
            <a:ext cx="54102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235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Men ja, sånn var verden før..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5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 smtClean="0"/>
              <a:t>WebGL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1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12108566" cy="6646985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8630947" y="6189785"/>
            <a:ext cx="347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http://caniuse.com/#search=webgl</a:t>
            </a:r>
          </a:p>
        </p:txBody>
      </p:sp>
    </p:spTree>
    <p:extLst>
      <p:ext uri="{BB962C8B-B14F-4D97-AF65-F5344CB8AC3E}">
        <p14:creationId xmlns:p14="http://schemas.microsoft.com/office/powerpoint/2010/main" val="424136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Fullverdig 3d i nettleser!</a:t>
            </a:r>
          </a:p>
          <a:p>
            <a:endParaRPr lang="nb-NO" dirty="0" smtClean="0"/>
          </a:p>
          <a:p>
            <a:endParaRPr lang="en-US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88" y="2473351"/>
            <a:ext cx="8839966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00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wxs3map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err="1"/>
              <a:t>aka</a:t>
            </a:r>
            <a:r>
              <a:rPr lang="nb-NO" dirty="0"/>
              <a:t> </a:t>
            </a:r>
            <a:r>
              <a:rPr lang="nb-NO" dirty="0" err="1"/>
              <a:t>wxs.threejs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61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Wxs3Map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«</a:t>
            </a:r>
            <a:r>
              <a:rPr lang="en-US" dirty="0" smtClean="0"/>
              <a:t>Wxs3Map </a:t>
            </a:r>
            <a:r>
              <a:rPr lang="en-US" dirty="0"/>
              <a:t>is a lightweight JavaScript library build on top of the great </a:t>
            </a:r>
            <a:r>
              <a:rPr lang="en-US" dirty="0">
                <a:hlinkClick r:id="rId2"/>
              </a:rPr>
              <a:t>three.js</a:t>
            </a:r>
            <a:r>
              <a:rPr lang="en-US" dirty="0"/>
              <a:t> library</a:t>
            </a:r>
            <a:r>
              <a:rPr lang="en-US" dirty="0" smtClean="0"/>
              <a:t>.”</a:t>
            </a:r>
            <a:endParaRPr lang="en-US" dirty="0"/>
          </a:p>
          <a:p>
            <a:r>
              <a:rPr lang="en-US" dirty="0"/>
              <a:t>The main purpose is to facilitate showing small 3d-blocks of the world, using the OGC services WCS for elevation data and WMS/WMTS for textures (maps or </a:t>
            </a:r>
            <a:r>
              <a:rPr lang="en-US" dirty="0" err="1" smtClean="0"/>
              <a:t>satelite</a:t>
            </a:r>
            <a:r>
              <a:rPr lang="en-US" dirty="0" smtClean="0"/>
              <a:t>/aerial </a:t>
            </a:r>
            <a:r>
              <a:rPr lang="en-US" dirty="0"/>
              <a:t>photos</a:t>
            </a:r>
            <a:r>
              <a:rPr lang="en-US" dirty="0" smtClean="0"/>
              <a:t>).”</a:t>
            </a:r>
          </a:p>
          <a:p>
            <a:endParaRPr lang="nb-NO" dirty="0"/>
          </a:p>
          <a:p>
            <a:r>
              <a:rPr lang="nb-NO" dirty="0" smtClean="0"/>
              <a:t>Utviklet av: </a:t>
            </a:r>
            <a:r>
              <a:rPr lang="nb-NO" dirty="0"/>
              <a:t>Kartverket (Jarle </a:t>
            </a:r>
            <a:r>
              <a:rPr lang="nb-NO" dirty="0" smtClean="0"/>
              <a:t>Pedersen &amp; Carsten </a:t>
            </a:r>
            <a:r>
              <a:rPr lang="nb-NO" dirty="0" err="1"/>
              <a:t>Mielke</a:t>
            </a:r>
            <a:r>
              <a:rPr lang="nb-NO" dirty="0"/>
              <a:t>), </a:t>
            </a:r>
            <a:r>
              <a:rPr lang="nb-NO" dirty="0" smtClean="0"/>
              <a:t>NGU (Sverre Iversen) og Atle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86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En «</a:t>
            </a:r>
            <a:r>
              <a:rPr lang="nb-NO" dirty="0" err="1" smtClean="0"/>
              <a:t>slice</a:t>
            </a:r>
            <a:r>
              <a:rPr lang="nb-NO" dirty="0" smtClean="0"/>
              <a:t>» av verden</a:t>
            </a:r>
          </a:p>
          <a:p>
            <a:r>
              <a:rPr lang="nb-NO" dirty="0" smtClean="0"/>
              <a:t>Three.js</a:t>
            </a:r>
          </a:p>
          <a:p>
            <a:r>
              <a:rPr lang="nb-NO" dirty="0" smtClean="0"/>
              <a:t>Enkelt</a:t>
            </a:r>
          </a:p>
          <a:p>
            <a:r>
              <a:rPr lang="nb-NO" dirty="0" smtClean="0"/>
              <a:t>Norge (Kartverkets data)</a:t>
            </a:r>
            <a:endParaRPr lang="en-US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061" y="1668330"/>
            <a:ext cx="6911939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6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Avansert?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Forkunnskaper:</a:t>
            </a:r>
          </a:p>
          <a:p>
            <a:pPr lvl="1"/>
            <a:r>
              <a:rPr lang="nb-NO" dirty="0" smtClean="0"/>
              <a:t>JavaScript</a:t>
            </a:r>
          </a:p>
          <a:p>
            <a:pPr lvl="1"/>
            <a:r>
              <a:rPr lang="nb-NO" dirty="0" smtClean="0"/>
              <a:t>HTML/</a:t>
            </a:r>
            <a:r>
              <a:rPr lang="nb-NO" dirty="0" err="1" smtClean="0"/>
              <a:t>Css</a:t>
            </a:r>
            <a:endParaRPr lang="nb-NO" dirty="0" smtClean="0"/>
          </a:p>
          <a:p>
            <a:pPr lvl="1"/>
            <a:r>
              <a:rPr lang="nb-NO" dirty="0" smtClean="0"/>
              <a:t>Utviklingsverktøy</a:t>
            </a:r>
          </a:p>
          <a:p>
            <a:r>
              <a:rPr lang="nb-NO" dirty="0" smtClean="0"/>
              <a:t>Fordel:</a:t>
            </a:r>
          </a:p>
          <a:p>
            <a:pPr lvl="1"/>
            <a:r>
              <a:rPr lang="nb-NO" dirty="0" smtClean="0"/>
              <a:t>Node.js</a:t>
            </a:r>
          </a:p>
          <a:p>
            <a:pPr lvl="1"/>
            <a:r>
              <a:rPr lang="nb-NO" dirty="0" err="1" smtClean="0"/>
              <a:t>webpack</a:t>
            </a:r>
            <a:endParaRPr lang="nb-NO" dirty="0" smtClean="0"/>
          </a:p>
          <a:p>
            <a:pPr lvl="1"/>
            <a:endParaRPr lang="en-US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608" y="1322602"/>
            <a:ext cx="3833192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Hello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b="1" dirty="0" smtClean="0">
              <a:solidFill>
                <a:srgbClr val="16A7C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en-US" b="1" dirty="0" err="1" smtClean="0">
                <a:solidFill>
                  <a:srgbClr val="16A7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en-US" dirty="0" smtClean="0">
                <a:solidFill>
                  <a:srgbClr val="A2B8B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/>
              <a:t>threeDMap</a:t>
            </a:r>
            <a:r>
              <a:rPr lang="en-US" dirty="0" smtClean="0"/>
              <a:t> </a:t>
            </a:r>
            <a:r>
              <a:rPr lang="en-US" dirty="0"/>
              <a:t>= Wxs3Map({</a:t>
            </a:r>
          </a:p>
          <a:p>
            <a:pPr marL="0" indent="0">
              <a:buNone/>
            </a:pPr>
            <a:r>
              <a:rPr lang="en-US" dirty="0"/>
              <a:t>    div: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threedmap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bbox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'7.203598,61.264621,7.690430,61.524659'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716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24" y="2166650"/>
            <a:ext cx="7110076" cy="460287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Men flyfoto??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562793"/>
            <a:ext cx="10515600" cy="4614170"/>
          </a:xfrm>
        </p:spPr>
        <p:txBody>
          <a:bodyPr/>
          <a:lstStyle/>
          <a:p>
            <a:r>
              <a:rPr lang="nb-NO" dirty="0"/>
              <a:t>Kartverket: </a:t>
            </a:r>
            <a:r>
              <a:rPr lang="nb-NO" dirty="0">
                <a:hlinkClick r:id="rId3"/>
              </a:rPr>
              <a:t>http://</a:t>
            </a:r>
            <a:r>
              <a:rPr lang="nb-NO" dirty="0" smtClean="0">
                <a:hlinkClick r:id="rId3"/>
              </a:rPr>
              <a:t>norgeibilder.no</a:t>
            </a:r>
            <a:r>
              <a:rPr lang="nb-NO" dirty="0" smtClean="0"/>
              <a:t> </a:t>
            </a:r>
          </a:p>
          <a:p>
            <a:pPr lvl="1"/>
            <a:r>
              <a:rPr lang="nb-NO" dirty="0" err="1" smtClean="0"/>
              <a:t>GeoNorge</a:t>
            </a:r>
            <a:endParaRPr lang="nb-NO" dirty="0" smtClean="0"/>
          </a:p>
          <a:p>
            <a:r>
              <a:rPr lang="nb-NO" dirty="0" smtClean="0"/>
              <a:t>Private aktører</a:t>
            </a:r>
          </a:p>
          <a:p>
            <a:pPr lvl="1"/>
            <a:r>
              <a:rPr lang="nb-NO" dirty="0" smtClean="0"/>
              <a:t>Norkart</a:t>
            </a:r>
          </a:p>
          <a:p>
            <a:pPr lvl="1"/>
            <a:r>
              <a:rPr lang="nb-NO" dirty="0" smtClean="0"/>
              <a:t>++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31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Cesium.js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31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Cesium.js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«</a:t>
            </a:r>
            <a:r>
              <a:rPr lang="en-US" dirty="0" smtClean="0"/>
              <a:t>An </a:t>
            </a:r>
            <a:r>
              <a:rPr lang="en-US" dirty="0"/>
              <a:t>open-source JavaScript library for world-class 3D globes and </a:t>
            </a:r>
            <a:r>
              <a:rPr lang="en-US" dirty="0" smtClean="0"/>
              <a:t>maps”</a:t>
            </a:r>
          </a:p>
          <a:p>
            <a:r>
              <a:rPr lang="nb-NO" dirty="0" smtClean="0"/>
              <a:t>Fullgodt alternativ </a:t>
            </a:r>
            <a:r>
              <a:rPr lang="nb-NO" smtClean="0"/>
              <a:t>til Google </a:t>
            </a:r>
            <a:r>
              <a:rPr lang="nb-NO" dirty="0" smtClean="0"/>
              <a:t>Earth</a:t>
            </a:r>
            <a:endParaRPr lang="en-US" dirty="0" smtClean="0"/>
          </a:p>
          <a:p>
            <a:r>
              <a:rPr lang="nb-NO" dirty="0" smtClean="0"/>
              <a:t>Utviklet av «[an] </a:t>
            </a:r>
            <a:r>
              <a:rPr lang="en-US" dirty="0" smtClean="0"/>
              <a:t>active </a:t>
            </a:r>
            <a:r>
              <a:rPr lang="en-US" dirty="0"/>
              <a:t>open-source community, started </a:t>
            </a:r>
            <a:r>
              <a:rPr lang="en-US" dirty="0" smtClean="0"/>
              <a:t>by Analytical</a:t>
            </a:r>
            <a:r>
              <a:rPr lang="en-US" dirty="0"/>
              <a:t> Graphics, Inc. (AGI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1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4518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72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Hello World!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3670470"/>
            <a:ext cx="10124888" cy="661647"/>
          </a:xfrm>
          <a:prstGeom prst="rect">
            <a:avLst/>
          </a:prstGeom>
          <a:solidFill>
            <a:srgbClr val="2827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14264" rIns="91440" bIns="11426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16A7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viewer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67F5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16A7C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Cesium.Viewer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cesiumContainer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2B8BD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333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Contender: Mapbox GL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513" y="1351694"/>
            <a:ext cx="8344929" cy="55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79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frab.fossgis-konferenz.de/en/foss4g-2016/public/events/1186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frab.fossgis-konferenz.de/en/foss4g-2016/public/events/1201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frab.fossgis-konferenz.de/en/foss4g-2016/public/events/1166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https://www.mapbox.com/blog/population-inspector/</a:t>
            </a:r>
            <a:r>
              <a:rPr lang="en-US" dirty="0"/>
              <a:t> </a:t>
            </a:r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3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Øvinger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245629" y="1978025"/>
            <a:ext cx="5255029" cy="4367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smtClean="0"/>
              <a:t>Øving 2: flytur med Cesium</a:t>
            </a:r>
          </a:p>
          <a:p>
            <a:pPr marL="0" indent="0">
              <a:buNone/>
            </a:pPr>
            <a:r>
              <a:rPr lang="nb-NO" sz="2400" dirty="0" smtClean="0"/>
              <a:t>Input: </a:t>
            </a:r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smtClean="0"/>
              <a:t>- </a:t>
            </a:r>
            <a:r>
              <a:rPr lang="nb-NO" sz="2400" dirty="0" err="1" smtClean="0"/>
              <a:t>wms-kartlag</a:t>
            </a:r>
            <a:endParaRPr lang="nb-NO" sz="2400" dirty="0" smtClean="0"/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smtClean="0"/>
              <a:t>- POI-data</a:t>
            </a:r>
          </a:p>
          <a:p>
            <a:pPr marL="0" indent="0">
              <a:buNone/>
            </a:pPr>
            <a:r>
              <a:rPr lang="nb-NO" sz="2400" dirty="0" smtClean="0"/>
              <a:t>Output:</a:t>
            </a:r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smtClean="0"/>
              <a:t>- 3d-globe som «flyr» deg fra POI 	til POI</a:t>
            </a:r>
            <a:endParaRPr lang="nb-NO" sz="2400" dirty="0"/>
          </a:p>
          <a:p>
            <a:pPr marL="0" indent="0">
              <a:buNone/>
            </a:pPr>
            <a:r>
              <a:rPr lang="nb-NO" sz="2400" dirty="0" smtClean="0"/>
              <a:t>Bruk: </a:t>
            </a:r>
          </a:p>
          <a:p>
            <a:pPr marL="0" indent="0">
              <a:buNone/>
            </a:pPr>
            <a:r>
              <a:rPr lang="nb-NO" sz="2400" dirty="0"/>
              <a:t>	</a:t>
            </a:r>
            <a:r>
              <a:rPr lang="nb-NO" sz="2400" dirty="0" smtClean="0"/>
              <a:t>Cesium.js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 smtClean="0"/>
          </a:p>
        </p:txBody>
      </p:sp>
      <p:sp>
        <p:nvSpPr>
          <p:cNvPr id="5" name="Plassholder for innhold 2"/>
          <p:cNvSpPr txBox="1">
            <a:spLocks/>
          </p:cNvSpPr>
          <p:nvPr/>
        </p:nvSpPr>
        <p:spPr>
          <a:xfrm>
            <a:off x="990600" y="1978025"/>
            <a:ext cx="52550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b-NO" sz="3000" dirty="0" smtClean="0"/>
              <a:t>Øving 1: Tur-rute med Wxs3Map</a:t>
            </a:r>
          </a:p>
          <a:p>
            <a:pPr marL="0" indent="0">
              <a:buNone/>
            </a:pPr>
            <a:r>
              <a:rPr lang="nb-NO" sz="2600" dirty="0" smtClean="0"/>
              <a:t>Input: </a:t>
            </a:r>
          </a:p>
          <a:p>
            <a:pPr marL="0" indent="0">
              <a:buNone/>
            </a:pPr>
            <a:r>
              <a:rPr lang="nb-NO" sz="2600" dirty="0"/>
              <a:t>	</a:t>
            </a:r>
            <a:r>
              <a:rPr lang="nb-NO" sz="2600" dirty="0" smtClean="0"/>
              <a:t>- </a:t>
            </a:r>
            <a:r>
              <a:rPr lang="nb-NO" sz="2600" dirty="0" err="1" smtClean="0"/>
              <a:t>Wms</a:t>
            </a:r>
            <a:r>
              <a:rPr lang="nb-NO" sz="2600" dirty="0" smtClean="0"/>
              <a:t>-karttjeneste</a:t>
            </a:r>
          </a:p>
          <a:p>
            <a:pPr marL="0" indent="0">
              <a:buNone/>
            </a:pPr>
            <a:r>
              <a:rPr lang="nb-NO" sz="2600" dirty="0"/>
              <a:t>	</a:t>
            </a:r>
            <a:r>
              <a:rPr lang="nb-NO" sz="2600" dirty="0" smtClean="0"/>
              <a:t>- rutedata (</a:t>
            </a:r>
            <a:r>
              <a:rPr lang="nb-NO" sz="2600" dirty="0" err="1" smtClean="0"/>
              <a:t>f.eks</a:t>
            </a:r>
            <a:r>
              <a:rPr lang="nb-NO" sz="2600" dirty="0" smtClean="0"/>
              <a:t>: fra ut.no)</a:t>
            </a:r>
          </a:p>
          <a:p>
            <a:pPr marL="0" indent="0">
              <a:buNone/>
            </a:pPr>
            <a:r>
              <a:rPr lang="nb-NO" sz="2600" dirty="0" smtClean="0"/>
              <a:t>Output:</a:t>
            </a:r>
          </a:p>
          <a:p>
            <a:pPr marL="0" indent="0">
              <a:buNone/>
            </a:pPr>
            <a:r>
              <a:rPr lang="nb-NO" sz="2600" dirty="0"/>
              <a:t>	</a:t>
            </a:r>
            <a:r>
              <a:rPr lang="nb-NO" sz="2600" dirty="0" smtClean="0"/>
              <a:t>- 3d-kartslice som viser ruta på 	kart</a:t>
            </a:r>
          </a:p>
          <a:p>
            <a:pPr marL="0" indent="0">
              <a:buNone/>
            </a:pPr>
            <a:r>
              <a:rPr lang="nb-NO" sz="2600" dirty="0" smtClean="0"/>
              <a:t>Bruk:</a:t>
            </a:r>
          </a:p>
          <a:p>
            <a:pPr marL="0" indent="0">
              <a:buNone/>
            </a:pPr>
            <a:r>
              <a:rPr lang="nb-NO" sz="2600" dirty="0"/>
              <a:t>	</a:t>
            </a:r>
            <a:r>
              <a:rPr lang="nb-NO" sz="2600" dirty="0" smtClean="0"/>
              <a:t>wxs3map, turf +++</a:t>
            </a:r>
          </a:p>
          <a:p>
            <a:pPr marL="0" indent="0">
              <a:buNone/>
            </a:pPr>
            <a:r>
              <a:rPr lang="nb-NO" dirty="0"/>
              <a:t>	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13621" y="1383957"/>
            <a:ext cx="0" cy="526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774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Data og statistikk i kart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0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004" y="3741070"/>
            <a:ext cx="6033996" cy="3116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Norkart Mediakart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278" y="1987995"/>
            <a:ext cx="441954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98" y="1899043"/>
            <a:ext cx="4726779" cy="45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87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www.worldmapper.limited/wp-content/uploads/2015/05/LifeExpectancy2013-702x35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096" y="1252151"/>
            <a:ext cx="8879433" cy="45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62767" y="6488668"/>
            <a:ext cx="460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http://www.worldmapper.limited</a:t>
            </a:r>
          </a:p>
        </p:txBody>
      </p:sp>
    </p:spTree>
    <p:extLst>
      <p:ext uri="{BB962C8B-B14F-4D97-AF65-F5344CB8AC3E}">
        <p14:creationId xmlns:p14="http://schemas.microsoft.com/office/powerpoint/2010/main" val="2390045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Statistikk og kart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9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/>
              <a:t>«</a:t>
            </a:r>
            <a:r>
              <a:rPr lang="en-US" dirty="0" smtClean="0"/>
              <a:t>There </a:t>
            </a:r>
            <a:r>
              <a:rPr lang="en-US" dirty="0"/>
              <a:t>are three kinds of lies: lies, damned lies, and </a:t>
            </a:r>
            <a:r>
              <a:rPr lang="en-US" dirty="0" smtClean="0"/>
              <a:t>statistics.”</a:t>
            </a:r>
            <a:endParaRPr lang="en-US" dirty="0"/>
          </a:p>
        </p:txBody>
      </p:sp>
      <p:pic>
        <p:nvPicPr>
          <p:cNvPr id="3076" name="Picture 4" descr="http://tmm.chicagodistributioncenter.com/IsbnImages/97802265342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9" y="2334680"/>
            <a:ext cx="2851236" cy="439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ilderesultat for Mapping It Out: Expository Cartography for the Humanities and Social Scien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651" y="2334680"/>
            <a:ext cx="285750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60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(åpne) Data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33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dirty="0"/>
              <a:t>d</a:t>
            </a:r>
            <a:r>
              <a:rPr lang="nb-NO" dirty="0" smtClean="0"/>
              <a:t>ata.kartverket.no</a:t>
            </a:r>
            <a:endParaRPr lang="en-US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11" y="2462379"/>
            <a:ext cx="8039797" cy="1981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72" y="4881309"/>
            <a:ext cx="8383170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Data i kart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nb-NO" dirty="0" smtClean="0"/>
              <a:t>Hent data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nb-NO" dirty="0" smtClean="0"/>
              <a:t>Prosesser data </a:t>
            </a:r>
          </a:p>
          <a:p>
            <a:pPr marL="971550" lvl="1" indent="-514350">
              <a:buAutoNum type="arabicPeriod"/>
            </a:pPr>
            <a:r>
              <a:rPr lang="nb-NO" dirty="0" smtClean="0"/>
              <a:t>Format</a:t>
            </a:r>
          </a:p>
          <a:p>
            <a:pPr marL="971550" lvl="1" indent="-514350">
              <a:buAutoNum type="arabicPeriod"/>
            </a:pPr>
            <a:r>
              <a:rPr lang="nb-NO" dirty="0" smtClean="0"/>
              <a:t>Koordinatsystem</a:t>
            </a:r>
          </a:p>
          <a:p>
            <a:pPr marL="971550" lvl="1" indent="-514350">
              <a:buAutoNum type="arabicPeriod"/>
            </a:pPr>
            <a:r>
              <a:rPr lang="nb-NO" dirty="0" smtClean="0"/>
              <a:t>Atributter</a:t>
            </a:r>
          </a:p>
          <a:p>
            <a:pPr marL="971550" lvl="1" indent="-514350">
              <a:buAutoNum type="arabicPeriod"/>
            </a:pPr>
            <a:r>
              <a:rPr lang="nb-NO" dirty="0" smtClean="0"/>
              <a:t>Forenklinger</a:t>
            </a:r>
          </a:p>
          <a:p>
            <a:pPr marL="514350" indent="-514350">
              <a:buAutoNum type="arabicPeriod"/>
            </a:pPr>
            <a:r>
              <a:rPr lang="nb-NO" dirty="0" smtClean="0"/>
              <a:t>Vis i kart</a:t>
            </a:r>
          </a:p>
          <a:p>
            <a:pPr marL="514350" indent="-514350">
              <a:buAutoNum type="arabicPeriod"/>
            </a:pPr>
            <a:r>
              <a:rPr lang="nb-NO" dirty="0" smtClean="0"/>
              <a:t>(Interaktivitet)</a:t>
            </a:r>
          </a:p>
        </p:txBody>
      </p:sp>
    </p:spTree>
    <p:extLst>
      <p:ext uri="{BB962C8B-B14F-4D97-AF65-F5344CB8AC3E}">
        <p14:creationId xmlns:p14="http://schemas.microsoft.com/office/powerpoint/2010/main" val="2716311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Approach 1: Leaflet.js + 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r>
              <a:rPr lang="nb-NO" dirty="0" smtClean="0"/>
              <a:t>God støtte for GeoJSON, POI, infoboks etc</a:t>
            </a:r>
          </a:p>
          <a:p>
            <a:r>
              <a:rPr lang="nb-NO" dirty="0" smtClean="0"/>
              <a:t>Bakgrunnskart</a:t>
            </a:r>
          </a:p>
          <a:p>
            <a:r>
              <a:rPr lang="nb-NO" dirty="0" smtClean="0"/>
              <a:t>Krever data i nettleseren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876" y="2749942"/>
            <a:ext cx="6689124" cy="412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3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Approach 2: Leaflet + Carto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Data i «skyen»</a:t>
            </a:r>
          </a:p>
          <a:p>
            <a:pPr lvl="1"/>
            <a:r>
              <a:rPr lang="nb-NO" dirty="0" smtClean="0"/>
              <a:t>Lastes som kartlag</a:t>
            </a:r>
          </a:p>
          <a:p>
            <a:r>
              <a:rPr lang="nb-NO" dirty="0" smtClean="0"/>
              <a:t>SQL-api</a:t>
            </a:r>
          </a:p>
          <a:p>
            <a:pPr lvl="1"/>
            <a:r>
              <a:rPr lang="nb-NO" dirty="0" smtClean="0"/>
              <a:t>Rådata</a:t>
            </a:r>
          </a:p>
          <a:p>
            <a:r>
              <a:rPr lang="nb-NO" dirty="0" smtClean="0"/>
              <a:t>Leaflet-integrasjon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25" y="1103871"/>
            <a:ext cx="4968876" cy="57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06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Approach3: D3.js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D3 er glimrende på statistikk</a:t>
            </a:r>
          </a:p>
          <a:p>
            <a:pPr lvl="1"/>
            <a:r>
              <a:rPr lang="nb-NO" dirty="0" smtClean="0"/>
              <a:t>Og kart!</a:t>
            </a:r>
          </a:p>
          <a:p>
            <a:r>
              <a:rPr lang="nb-NO" dirty="0" smtClean="0"/>
              <a:t>Sliter litt med konsepter</a:t>
            </a:r>
          </a:p>
          <a:p>
            <a:pPr lvl="1"/>
            <a:r>
              <a:rPr lang="nb-NO" dirty="0" smtClean="0"/>
              <a:t>Men er mulig!</a:t>
            </a:r>
          </a:p>
          <a:p>
            <a:r>
              <a:rPr lang="nb-NO" dirty="0" smtClean="0"/>
              <a:t>Stikkord: topojson</a:t>
            </a:r>
          </a:p>
          <a:p>
            <a:pPr lvl="1"/>
            <a:r>
              <a:rPr lang="en-US" dirty="0" smtClean="0"/>
              <a:t>760K vs 41mb!</a:t>
            </a:r>
          </a:p>
          <a:p>
            <a:r>
              <a:rPr lang="nb-NO" dirty="0" smtClean="0"/>
              <a:t>Kombiner med SSB-data f.eks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785" y="263611"/>
            <a:ext cx="5912793" cy="64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2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6600" dirty="0" smtClean="0"/>
              <a:t>OBS: ikke all data egner seg i kart!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40286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Øvinger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0905" y="1421027"/>
            <a:ext cx="3470189" cy="4908336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/>
              <a:t>2. Leaflet + Carto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sz="2000" dirty="0" smtClean="0"/>
              <a:t>Input: stedfestede data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Output: visualisering i kart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Bruk: Carto + leaflet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421027"/>
            <a:ext cx="3470189" cy="4908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 smtClean="0"/>
              <a:t>1.Leaflet + GeoJSON</a:t>
            </a:r>
          </a:p>
          <a:p>
            <a:pPr marL="0" indent="0">
              <a:buNone/>
            </a:pPr>
            <a:endParaRPr lang="nb-NO" sz="2400" dirty="0" smtClean="0"/>
          </a:p>
          <a:p>
            <a:pPr marL="0" indent="0">
              <a:buNone/>
            </a:pPr>
            <a:r>
              <a:rPr lang="nb-NO" sz="2400" dirty="0" smtClean="0"/>
              <a:t>Input: Poier som GeoJson</a:t>
            </a:r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r>
              <a:rPr lang="nb-NO" sz="2400" dirty="0" smtClean="0"/>
              <a:t>Output: kart med data (bilder?) og popup/sidebar</a:t>
            </a:r>
            <a:endParaRPr lang="nb-NO" sz="2400" dirty="0"/>
          </a:p>
          <a:p>
            <a:pPr marL="0" indent="0">
              <a:buNone/>
            </a:pPr>
            <a:endParaRPr lang="nb-NO" sz="2000" dirty="0" smtClean="0"/>
          </a:p>
          <a:p>
            <a:pPr marL="0" indent="0">
              <a:buNone/>
            </a:pPr>
            <a:r>
              <a:rPr lang="nb-NO" sz="2400" dirty="0" smtClean="0"/>
              <a:t>Bruk: Leaflet</a:t>
            </a: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31094" y="1421027"/>
            <a:ext cx="3470189" cy="4908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 smtClean="0"/>
              <a:t>3. d3 + topojson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sz="2400" dirty="0" smtClean="0"/>
              <a:t>Input: kommune-topojson + ssb-data på kommunenivå</a:t>
            </a:r>
          </a:p>
          <a:p>
            <a:pPr marL="0" indent="0">
              <a:buNone/>
            </a:pPr>
            <a:endParaRPr lang="nb-NO" sz="2400" dirty="0"/>
          </a:p>
          <a:p>
            <a:pPr marL="0" indent="0">
              <a:buNone/>
            </a:pPr>
            <a:r>
              <a:rPr lang="nb-NO" sz="2400" dirty="0" smtClean="0"/>
              <a:t>Output: </a:t>
            </a:r>
            <a:r>
              <a:rPr lang="en-US" sz="2400" dirty="0" err="1"/>
              <a:t>Koropletkart</a:t>
            </a:r>
            <a:endParaRPr lang="en-US" sz="2400" dirty="0"/>
          </a:p>
          <a:p>
            <a:pPr marL="0" indent="0">
              <a:buNone/>
            </a:pPr>
            <a:r>
              <a:rPr lang="nb-NO" sz="2400" dirty="0" smtClean="0"/>
              <a:t>med data pr kommune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352667" y="1421027"/>
            <a:ext cx="0" cy="526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843451" y="1421027"/>
            <a:ext cx="0" cy="526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213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Noen linker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http://duspviz.mit.edu/d3-workshop/mapping-data-with-d3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https://carto.com/docs/tutorials/create_map_cartodbjs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turfjs.org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github.com/atlefren/sosi.js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cesiumjs.org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github.com/d3/d3/blob/master/API.md#geographies-d3-geo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github.com/atlefren/wxs3map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geojson.org</a:t>
            </a:r>
            <a:r>
              <a:rPr lang="en-US" dirty="0"/>
              <a:t> /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geojson.io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carto.com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leafletjs.com/reference-1.0.0.html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3"/>
              </a:rPr>
              <a:t>https://</a:t>
            </a:r>
            <a:r>
              <a:rPr lang="en-US" dirty="0" smtClean="0">
                <a:hlinkClick r:id="rId13"/>
              </a:rPr>
              <a:t>github.com/atlefren/hack5no2016_journalistkurs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14"/>
              </a:rPr>
              <a:t>http://</a:t>
            </a:r>
            <a:r>
              <a:rPr lang="en-US" dirty="0" smtClean="0">
                <a:hlinkClick r:id="rId14"/>
              </a:rPr>
              <a:t>data.kartverket.no</a:t>
            </a:r>
            <a:endParaRPr lang="en-US" dirty="0" smtClean="0"/>
          </a:p>
          <a:p>
            <a:r>
              <a:rPr lang="en-US">
                <a:hlinkClick r:id="rId15"/>
              </a:rPr>
              <a:t>https</a:t>
            </a:r>
            <a:r>
              <a:rPr lang="en-US">
                <a:hlinkClick r:id="rId15"/>
              </a:rPr>
              <a:t>://</a:t>
            </a:r>
            <a:r>
              <a:rPr lang="en-US" smtClean="0">
                <a:hlinkClick r:id="rId15"/>
              </a:rPr>
              <a:t>overpass-turbo.eu</a:t>
            </a:r>
            <a:r>
              <a:rPr lang="en-US" smtClean="0"/>
              <a:t> 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98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>
            <a:normAutofit fontScale="92500" lnSpcReduction="10000"/>
          </a:bodyPr>
          <a:lstStyle/>
          <a:p>
            <a:r>
              <a:rPr lang="nb-NO" dirty="0" smtClean="0"/>
              <a:t>3d-visualisering av kart</a:t>
            </a:r>
          </a:p>
          <a:p>
            <a:pPr lvl="1"/>
            <a:r>
              <a:rPr lang="nb-NO" dirty="0" smtClean="0"/>
              <a:t>Intro: 10-15 min</a:t>
            </a:r>
          </a:p>
          <a:p>
            <a:pPr lvl="1"/>
            <a:r>
              <a:rPr lang="nb-NO" dirty="0" smtClean="0"/>
              <a:t>Øvinger: 45 min</a:t>
            </a:r>
          </a:p>
          <a:p>
            <a:pPr lvl="2"/>
            <a:r>
              <a:rPr lang="nb-NO" dirty="0" smtClean="0"/>
              <a:t>Rutekart med wxs3map</a:t>
            </a:r>
          </a:p>
          <a:p>
            <a:pPr lvl="2"/>
            <a:r>
              <a:rPr lang="nb-NO" dirty="0" smtClean="0"/>
              <a:t>Kart med cesium</a:t>
            </a:r>
            <a:endParaRPr lang="en-US" dirty="0" smtClean="0"/>
          </a:p>
          <a:p>
            <a:r>
              <a:rPr lang="nb-NO" dirty="0" smtClean="0"/>
              <a:t>Pause: 15 min</a:t>
            </a:r>
          </a:p>
          <a:p>
            <a:r>
              <a:rPr lang="nb-NO" dirty="0" smtClean="0"/>
              <a:t>Oppsummering øvinger: 5-10 min</a:t>
            </a:r>
          </a:p>
          <a:p>
            <a:r>
              <a:rPr lang="nb-NO" dirty="0" smtClean="0"/>
              <a:t>Data og statistikk i kart</a:t>
            </a:r>
          </a:p>
          <a:p>
            <a:pPr lvl="1"/>
            <a:r>
              <a:rPr lang="nb-NO" dirty="0" smtClean="0"/>
              <a:t>Intro: 10-15 min</a:t>
            </a:r>
          </a:p>
          <a:p>
            <a:pPr lvl="1"/>
            <a:r>
              <a:rPr lang="nb-NO" dirty="0" smtClean="0"/>
              <a:t>Øvinger</a:t>
            </a:r>
          </a:p>
          <a:p>
            <a:pPr lvl="2"/>
            <a:r>
              <a:rPr lang="nb-NO" dirty="0" smtClean="0"/>
              <a:t>SSB-data på kommunenivå i d3js</a:t>
            </a:r>
          </a:p>
          <a:p>
            <a:pPr lvl="2"/>
            <a:r>
              <a:rPr lang="nb-NO" dirty="0" err="1" smtClean="0"/>
              <a:t>Flicker</a:t>
            </a:r>
            <a:r>
              <a:rPr lang="nb-NO" dirty="0" smtClean="0"/>
              <a:t>-data i </a:t>
            </a:r>
            <a:r>
              <a:rPr lang="nb-NO" dirty="0" err="1" smtClean="0"/>
              <a:t>Leaflet</a:t>
            </a:r>
            <a:endParaRPr lang="nb-NO" dirty="0" smtClean="0"/>
          </a:p>
          <a:p>
            <a:pPr lvl="2"/>
            <a:r>
              <a:rPr lang="nb-NO" dirty="0" smtClean="0"/>
              <a:t>Egne data i </a:t>
            </a:r>
            <a:r>
              <a:rPr lang="nb-NO" dirty="0" err="1" smtClean="0"/>
              <a:t>Leaflet</a:t>
            </a:r>
            <a:r>
              <a:rPr lang="nb-NO" dirty="0" smtClean="0"/>
              <a:t> via </a:t>
            </a:r>
            <a:r>
              <a:rPr lang="nb-NO" dirty="0" err="1" smtClean="0"/>
              <a:t>Carto</a:t>
            </a:r>
            <a:r>
              <a:rPr lang="nb-NO" dirty="0" smtClean="0"/>
              <a:t>(db)</a:t>
            </a:r>
          </a:p>
        </p:txBody>
      </p:sp>
    </p:spTree>
    <p:extLst>
      <p:ext uri="{BB962C8B-B14F-4D97-AF65-F5344CB8AC3E}">
        <p14:creationId xmlns:p14="http://schemas.microsoft.com/office/powerpoint/2010/main" val="13696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Kode: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53" y="3064765"/>
            <a:ext cx="119954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600" dirty="0" smtClean="0"/>
              <a:t>github.com/</a:t>
            </a:r>
            <a:r>
              <a:rPr lang="en-US" sz="4600" dirty="0" err="1" smtClean="0"/>
              <a:t>atlefren</a:t>
            </a:r>
            <a:r>
              <a:rPr lang="en-US" sz="4600" dirty="0" smtClean="0"/>
              <a:t>/hack5no2016_journalistkurs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1205685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Begrepsavklaringer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GeoJSON</a:t>
            </a:r>
            <a:r>
              <a:rPr lang="nb-NO" dirty="0" smtClean="0"/>
              <a:t>: </a:t>
            </a:r>
            <a:r>
              <a:rPr lang="nb-NO" dirty="0" err="1" smtClean="0"/>
              <a:t>Json</a:t>
            </a:r>
            <a:r>
              <a:rPr lang="nb-NO" dirty="0" smtClean="0"/>
              <a:t>-format </a:t>
            </a:r>
            <a:r>
              <a:rPr lang="nb-NO" dirty="0"/>
              <a:t>for Geometrier (</a:t>
            </a:r>
            <a:r>
              <a:rPr lang="nb-NO" dirty="0">
                <a:hlinkClick r:id="rId2"/>
              </a:rPr>
              <a:t>http://</a:t>
            </a:r>
            <a:r>
              <a:rPr lang="nb-NO" dirty="0" smtClean="0">
                <a:hlinkClick r:id="rId2"/>
              </a:rPr>
              <a:t>geojson.org</a:t>
            </a:r>
            <a:r>
              <a:rPr lang="nb-NO" dirty="0" smtClean="0"/>
              <a:t>)</a:t>
            </a:r>
          </a:p>
          <a:p>
            <a:r>
              <a:rPr lang="nb-NO" dirty="0" smtClean="0"/>
              <a:t>OGC-standarder: Standardiserte formater for overføring av </a:t>
            </a:r>
            <a:r>
              <a:rPr lang="nb-NO" dirty="0" err="1" smtClean="0"/>
              <a:t>geodata</a:t>
            </a:r>
            <a:endParaRPr lang="nb-NO" dirty="0" smtClean="0"/>
          </a:p>
          <a:p>
            <a:pPr lvl="1"/>
            <a:r>
              <a:rPr lang="nb-NO" dirty="0" smtClean="0"/>
              <a:t>WMS, WMTS, WFS, WCS, WPS =&gt; </a:t>
            </a:r>
            <a:r>
              <a:rPr lang="nb-NO" dirty="0" err="1" smtClean="0"/>
              <a:t>WxS</a:t>
            </a:r>
            <a:endParaRPr lang="nb-NO" dirty="0" smtClean="0"/>
          </a:p>
          <a:p>
            <a:r>
              <a:rPr lang="nb-NO" dirty="0" smtClean="0"/>
              <a:t>.SOS: Norsk filformat for </a:t>
            </a:r>
            <a:r>
              <a:rPr lang="nb-NO" dirty="0" err="1" smtClean="0"/>
              <a:t>geodata</a:t>
            </a:r>
            <a:r>
              <a:rPr lang="nb-NO" dirty="0" smtClean="0"/>
              <a:t> </a:t>
            </a:r>
          </a:p>
          <a:p>
            <a:r>
              <a:rPr lang="nb-NO" dirty="0" err="1"/>
              <a:t>Carto</a:t>
            </a:r>
            <a:r>
              <a:rPr lang="nb-NO" dirty="0"/>
              <a:t>(db): Skytjeneste for </a:t>
            </a:r>
            <a:r>
              <a:rPr lang="nb-NO" dirty="0" smtClean="0"/>
              <a:t>kartdata</a:t>
            </a:r>
          </a:p>
          <a:p>
            <a:r>
              <a:rPr lang="nb-NO" dirty="0" smtClean="0"/>
              <a:t>Turf: </a:t>
            </a:r>
            <a:r>
              <a:rPr lang="nb-NO" dirty="0" err="1" smtClean="0"/>
              <a:t>js</a:t>
            </a:r>
            <a:r>
              <a:rPr lang="nb-NO" dirty="0" smtClean="0"/>
              <a:t>-bibliotek </a:t>
            </a:r>
            <a:r>
              <a:rPr lang="nb-NO" dirty="0"/>
              <a:t>for geometrioperasjoner (</a:t>
            </a:r>
            <a:r>
              <a:rPr lang="nb-NO" dirty="0">
                <a:hlinkClick r:id="rId3"/>
              </a:rPr>
              <a:t>http://</a:t>
            </a:r>
            <a:r>
              <a:rPr lang="nb-NO" dirty="0" smtClean="0">
                <a:hlinkClick r:id="rId3"/>
              </a:rPr>
              <a:t>turfjs.org</a:t>
            </a:r>
            <a:r>
              <a:rPr lang="nb-NO" dirty="0" smtClean="0"/>
              <a:t>)</a:t>
            </a:r>
          </a:p>
          <a:p>
            <a:r>
              <a:rPr lang="nb-NO" dirty="0" smtClean="0"/>
              <a:t>POI: «</a:t>
            </a:r>
            <a:r>
              <a:rPr lang="nb-NO" dirty="0" err="1" smtClean="0"/>
              <a:t>point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interest</a:t>
            </a:r>
            <a:r>
              <a:rPr lang="nb-NO" dirty="0" smtClean="0"/>
              <a:t>», posisjon med attributter </a:t>
            </a:r>
            <a:endParaRPr lang="nb-NO" dirty="0"/>
          </a:p>
          <a:p>
            <a:endParaRPr lang="nb-NO" dirty="0" smtClean="0"/>
          </a:p>
          <a:p>
            <a:endParaRPr lang="nb-NO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1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sz="9600" dirty="0"/>
              <a:t>3D-visualisering av kart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1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1999" cy="2387600"/>
          </a:xfrm>
        </p:spPr>
        <p:txBody>
          <a:bodyPr/>
          <a:lstStyle/>
          <a:p>
            <a:r>
              <a:rPr lang="en-US" dirty="0" smtClean="0"/>
              <a:t>“3D </a:t>
            </a:r>
            <a:r>
              <a:rPr lang="en-US" dirty="0"/>
              <a:t>is for demos. 2D is for </a:t>
            </a:r>
            <a:r>
              <a:rPr lang="en-US" dirty="0" smtClean="0"/>
              <a:t>work”</a:t>
            </a:r>
            <a:endParaRPr lang="en-US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r">
              <a:buFontTx/>
              <a:buChar char="-"/>
            </a:pPr>
            <a:r>
              <a:rPr lang="nb-NO" dirty="0" smtClean="0"/>
              <a:t>Jacob Nielsen</a:t>
            </a:r>
          </a:p>
          <a:p>
            <a:pPr algn="r"/>
            <a:r>
              <a:rPr lang="en-US" sz="1600" dirty="0"/>
              <a:t>https://www.nngroup.com/articles/movies-usability-top-10-bloopers/</a:t>
            </a:r>
          </a:p>
        </p:txBody>
      </p:sp>
    </p:spTree>
    <p:extLst>
      <p:ext uri="{BB962C8B-B14F-4D97-AF65-F5344CB8AC3E}">
        <p14:creationId xmlns:p14="http://schemas.microsoft.com/office/powerpoint/2010/main" val="3474567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Kart i 3d – hvorfor?</a:t>
            </a:r>
            <a:endParaRPr lang="en-US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Ser pent ut</a:t>
            </a:r>
          </a:p>
          <a:p>
            <a:r>
              <a:rPr lang="nb-NO" dirty="0" smtClean="0"/>
              <a:t>Lettere å kjenne seg igjen [CITATION NEEDED]</a:t>
            </a:r>
          </a:p>
          <a:p>
            <a:r>
              <a:rPr lang="nb-NO" dirty="0" smtClean="0"/>
              <a:t>Skiller seg 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95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12250</TotalTime>
  <Words>614</Words>
  <Application>Microsoft Office PowerPoint</Application>
  <PresentationFormat>Widescreen</PresentationFormat>
  <Paragraphs>185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Office Theme</vt:lpstr>
      <vt:lpstr>«Avansert» Journalistkurs</vt:lpstr>
      <vt:lpstr>Avansert?</vt:lpstr>
      <vt:lpstr>Norkart Mediakart</vt:lpstr>
      <vt:lpstr>Agenda</vt:lpstr>
      <vt:lpstr>Kode:</vt:lpstr>
      <vt:lpstr>Begrepsavklaringer</vt:lpstr>
      <vt:lpstr>3D-visualisering av kart</vt:lpstr>
      <vt:lpstr>“3D is for demos. 2D is for work”</vt:lpstr>
      <vt:lpstr>Kart i 3d – hvorfor?</vt:lpstr>
      <vt:lpstr>Kart i 3d – hvorfor ikke?</vt:lpstr>
      <vt:lpstr>Plugins</vt:lpstr>
      <vt:lpstr>PowerPoint Presentation</vt:lpstr>
      <vt:lpstr>PowerPoint Presentation</vt:lpstr>
      <vt:lpstr>WebGL</vt:lpstr>
      <vt:lpstr>PowerPoint Presentation</vt:lpstr>
      <vt:lpstr>PowerPoint Presentation</vt:lpstr>
      <vt:lpstr>wxs3map</vt:lpstr>
      <vt:lpstr>Wxs3Map</vt:lpstr>
      <vt:lpstr>PowerPoint Presentation</vt:lpstr>
      <vt:lpstr>Hello World!</vt:lpstr>
      <vt:lpstr>Men flyfoto??</vt:lpstr>
      <vt:lpstr>Cesium.js</vt:lpstr>
      <vt:lpstr>Cesium.js</vt:lpstr>
      <vt:lpstr>PowerPoint Presentation</vt:lpstr>
      <vt:lpstr>Hello World!</vt:lpstr>
      <vt:lpstr>Contender: Mapbox GL</vt:lpstr>
      <vt:lpstr>Further reading</vt:lpstr>
      <vt:lpstr>Øvinger</vt:lpstr>
      <vt:lpstr>Data og statistikk i kart</vt:lpstr>
      <vt:lpstr>PowerPoint Presentation</vt:lpstr>
      <vt:lpstr>Statistikk og kart</vt:lpstr>
      <vt:lpstr>(åpne) Data</vt:lpstr>
      <vt:lpstr>Data i kart</vt:lpstr>
      <vt:lpstr>Approach 1: Leaflet.js + GeoJson</vt:lpstr>
      <vt:lpstr>Approach 2: Leaflet + Carto</vt:lpstr>
      <vt:lpstr>Approach3: D3.js</vt:lpstr>
      <vt:lpstr>PowerPoint Presentation</vt:lpstr>
      <vt:lpstr>Øvinger</vt:lpstr>
      <vt:lpstr>Noen linker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Ølkart</dc:title>
  <dc:creator>Atle Frenvik Sveen</dc:creator>
  <cp:lastModifiedBy>Atle Frenvik Sveen</cp:lastModifiedBy>
  <cp:revision>166</cp:revision>
  <dcterms:created xsi:type="dcterms:W3CDTF">2016-01-11T14:39:24Z</dcterms:created>
  <dcterms:modified xsi:type="dcterms:W3CDTF">2016-10-27T09:09:01Z</dcterms:modified>
</cp:coreProperties>
</file>